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575" r:id="rId3"/>
    <p:sldId id="579" r:id="rId4"/>
    <p:sldId id="577" r:id="rId5"/>
    <p:sldId id="581" r:id="rId6"/>
    <p:sldId id="583" r:id="rId7"/>
    <p:sldId id="5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DDF3B3-8F35-4AA5-AA77-0AEC9FA12A03}" v="9" dt="2025-12-17T11:43:37.9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-82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D827B2-8798-49B7-93A6-743C39E55779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D09FA-8908-46DF-8002-DD01B90D5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88D9C0-28E1-FD92-9DDF-9BD187344B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EAEDC91-E6AA-68B7-BBF4-D8371A6359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2B63211-197E-A449-0351-B3E241C32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1624-A481-4BB2-8BC9-4A935C5A2DF1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CCAB8E1-ACEC-2F33-8B04-10C8DCE52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49453E-FDDC-9A19-8E8E-53E3845A5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A893-EAF3-47C0-9D44-AAED5B8E29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793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F1F580-20DA-593F-BE10-C59A3FA41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B07CE26-905D-9DF4-B9A7-1047F6F08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C588544-CF75-DFDA-0EAD-B97321F71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1624-A481-4BB2-8BC9-4A935C5A2DF1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DF749BC-4946-430C-89FC-64DC8B4A5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183F30E-01A4-92E8-799B-83282B471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A893-EAF3-47C0-9D44-AAED5B8E29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6271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C1C8C83-737C-2986-0B57-3A0AFA03E0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16E0654-E3E4-542F-DB9E-8C14771A4C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9E0CDF8-D9D8-F056-3A73-B11F128DD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1624-A481-4BB2-8BC9-4A935C5A2DF1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212C638-5BBF-C1D2-ABC0-8C56D0097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03FC6E0-18A9-0ABD-8D22-A9A3A8125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A893-EAF3-47C0-9D44-AAED5B8E29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2973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2FB3F4F-1108-ABB8-C94A-D879DA80F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1624-A481-4BB2-8BC9-4A935C5A2DF1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F9A2EED-AD4D-C126-81CE-642045E37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A0C95D6-7206-DC6D-3934-F9E7FCD56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A893-EAF3-47C0-9D44-AAED5B8E293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A logo with a mountain and flowers&#10;&#10;AI-generated content may be incorrect.">
            <a:extLst>
              <a:ext uri="{FF2B5EF4-FFF2-40B4-BE49-F238E27FC236}">
                <a16:creationId xmlns:a16="http://schemas.microsoft.com/office/drawing/2014/main" xmlns="" id="{4607F17E-F30B-5EC2-B342-D96A26AA13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64182" y="92071"/>
            <a:ext cx="911583" cy="769496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xmlns="" id="{76CF9506-2365-DF17-36E6-748690BF8BF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70232" y="53175"/>
            <a:ext cx="630735" cy="769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A49157B-4CB3-405D-AFC7-2B0E8D3F4E0D}"/>
              </a:ext>
            </a:extLst>
          </p:cNvPr>
          <p:cNvSpPr/>
          <p:nvPr userDrawn="1"/>
        </p:nvSpPr>
        <p:spPr>
          <a:xfrm>
            <a:off x="0" y="939207"/>
            <a:ext cx="12192000" cy="9144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C9555C77-D7F9-A98B-3CA7-6F5A4E01EAD7}"/>
              </a:ext>
            </a:extLst>
          </p:cNvPr>
          <p:cNvSpPr txBox="1"/>
          <p:nvPr userDrawn="1"/>
        </p:nvSpPr>
        <p:spPr>
          <a:xfrm>
            <a:off x="1281953" y="91445"/>
            <a:ext cx="94667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e-NP" sz="1800" b="1" dirty="0">
                <a:solidFill>
                  <a:srgbClr val="FF0000"/>
                </a:solidFill>
                <a:cs typeface="Kalimati" panose="00000400000000000000" pitchFamily="2"/>
              </a:rPr>
              <a:t>कर्णाली प्रदेश सरकार</a:t>
            </a:r>
            <a:r>
              <a:rPr lang="ne-NP" sz="2000" b="1" dirty="0">
                <a:solidFill>
                  <a:srgbClr val="FF0000"/>
                </a:solidFill>
                <a:cs typeface="Kalimati" panose="00000400000000000000" pitchFamily="2"/>
              </a:rPr>
              <a:t> </a:t>
            </a:r>
          </a:p>
          <a:p>
            <a:pPr algn="ctr"/>
            <a:r>
              <a:rPr lang="ne-NP" sz="2400" b="1" dirty="0" smtClean="0">
                <a:solidFill>
                  <a:srgbClr val="FF0000"/>
                </a:solidFill>
                <a:cs typeface="Kalimati" panose="00000400000000000000" pitchFamily="2"/>
              </a:rPr>
              <a:t>पशु</a:t>
            </a:r>
            <a:r>
              <a:rPr lang="ne-NP" sz="2400" b="1" baseline="0" dirty="0" smtClean="0">
                <a:solidFill>
                  <a:srgbClr val="FF0000"/>
                </a:solidFill>
                <a:cs typeface="Kalimati" panose="00000400000000000000" pitchFamily="2"/>
              </a:rPr>
              <a:t> अस्पताल तथा पशु सेवा कार्यालय जाजरकोट</a:t>
            </a:r>
            <a:endParaRPr lang="en-US" sz="2400" b="1" dirty="0">
              <a:solidFill>
                <a:srgbClr val="FF0000"/>
              </a:solidFill>
              <a:cs typeface="Kalimati" panose="00000400000000000000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9316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5210A0-F294-3379-03EE-A4744D8D3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E603592-63CD-2A95-FBF6-ED7FF07D46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61F0F34-1900-782F-8777-B4B632815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1624-A481-4BB2-8BC9-4A935C5A2DF1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60B6A9E-3680-2629-1E21-6F56F60C9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950FD2-F25D-A286-0BF7-F67B86FD4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A893-EAF3-47C0-9D44-AAED5B8E29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35942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FA2874-023A-5F1E-9918-616E14989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56AE9CC-C9CC-757D-5CA3-E1B99A4F61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912C5D-F140-74E0-3E80-0CBF12E21A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1D3B4AC-935A-6326-6B2D-FB93996C5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1624-A481-4BB2-8BC9-4A935C5A2DF1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370D881-609F-6E3A-072D-CB2D01CF3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CF1A18D-147F-CFCA-D15F-74BF8291C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A893-EAF3-47C0-9D44-AAED5B8E29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0814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0E424F-6643-CCEC-A69C-257E2FEC4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CB0F56D-3ECE-401E-5A37-AED186ABC9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5A8CFB5-F073-8C1F-0BB3-6B987F29D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08CA350-243A-1F89-C83C-631267B2F5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3288A35-64D0-E301-4AEB-121867CD5B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3CBD14F-91C7-D220-206A-4BAC0DB37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1624-A481-4BB2-8BC9-4A935C5A2DF1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83A6888-0353-891B-AFD2-906CD6F08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3D3ECDE-D89C-B731-7629-6074B384A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A893-EAF3-47C0-9D44-AAED5B8E29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2970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82812D-BFF5-050F-8EA3-39EDDE359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241BEBA-5F78-50A8-DEA8-061D25530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1624-A481-4BB2-8BC9-4A935C5A2DF1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D2F7544-5FAC-D11C-FB8A-90899E88B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A19DF50-919B-5DD6-5A51-BBC57BAA0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A893-EAF3-47C0-9D44-AAED5B8E29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2094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C16463E-9C2B-4C6D-81CC-B053E3498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1624-A481-4BB2-8BC9-4A935C5A2DF1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3DBA603-F3F7-CDD0-A5EC-F9C8C7DA8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5759550-4D4E-172C-9FFD-530F074CE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A893-EAF3-47C0-9D44-AAED5B8E29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36035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2523C1-2033-DB25-F1D9-2C59AC09E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7DD737-3CB4-3459-BBE4-AD855D333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E9C0EAA-5AA2-3CE1-69CA-43C1CCE1C1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C7F17AA-7408-2178-EACB-2C70C9FD2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1624-A481-4BB2-8BC9-4A935C5A2DF1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B59EA79-DDE1-23E7-4C09-0E4A3E9AA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2813651-E668-B103-D51A-6F7A9A22A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A893-EAF3-47C0-9D44-AAED5B8E29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90413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C7552A-4BDC-F8BC-9403-38B338496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EE38A72-9E90-C02E-F3AC-B83387FF40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EB2E1BD-9FC8-275F-5309-3D720D35A3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D7CAC64-1013-6CD9-EF6E-188769085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01624-A481-4BB2-8BC9-4A935C5A2DF1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DA4A359-AD66-A22F-BFE7-36A82DEA0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1F395F1-6877-37C9-EC77-B41041851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A893-EAF3-47C0-9D44-AAED5B8E29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1245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CD2D642-E6E4-462D-8811-AC392B8ED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2770381-78E9-D8F4-4969-31545B6AD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A91EBDE-DB46-EB97-417A-AF81C016A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201624-A481-4BB2-8BC9-4A935C5A2DF1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2E8BC14-1218-7D5E-196A-78F981B9C0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0E50718-685B-8E2E-3DBD-B28851BF17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FEA893-EAF3-47C0-9D44-AAED5B8E29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3516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044918" y="2675753"/>
            <a:ext cx="9985567" cy="12085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e-NP" sz="2200" dirty="0" smtClean="0">
                <a:cs typeface="Kalimati" pitchFamily="2"/>
              </a:rPr>
              <a:t>कपिल प्रसाद उपाध्याय </a:t>
            </a:r>
            <a:endParaRPr lang="ne-NP" sz="2200" dirty="0">
              <a:cs typeface="Kalimati" pitchFamily="2"/>
            </a:endParaRPr>
          </a:p>
          <a:p>
            <a:pPr algn="ctr"/>
            <a:r>
              <a:rPr lang="ne-NP" sz="2200" dirty="0">
                <a:cs typeface="Kalimati" pitchFamily="2"/>
              </a:rPr>
              <a:t>कार्यालय </a:t>
            </a:r>
            <a:r>
              <a:rPr lang="ne-NP" sz="2200" dirty="0" smtClean="0">
                <a:cs typeface="Kalimati" pitchFamily="2"/>
              </a:rPr>
              <a:t>प्रमुख</a:t>
            </a:r>
            <a:endParaRPr lang="ne-NP" sz="2200" dirty="0">
              <a:cs typeface="Kalimati" pitchFamily="2"/>
            </a:endParaRPr>
          </a:p>
          <a:p>
            <a:pPr algn="ctr"/>
            <a:r>
              <a:rPr lang="ne-NP" sz="2200" dirty="0" smtClean="0">
                <a:cs typeface="Kalimati" pitchFamily="2"/>
              </a:rPr>
              <a:t>पशु अस्पताल तथा पशु सेवा कार्यालय जाजरकोट</a:t>
            </a:r>
            <a:endParaRPr lang="ne-NP" sz="2200" dirty="0">
              <a:cs typeface="Kalimati" pitchFamily="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89644" y="4847387"/>
            <a:ext cx="3013364" cy="62179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e-NP" b="1" dirty="0" smtClean="0">
                <a:solidFill>
                  <a:schemeClr val="bg1"/>
                </a:solidFill>
                <a:cs typeface="Kalimati" pitchFamily="2"/>
              </a:rPr>
              <a:t>असार १०</a:t>
            </a:r>
            <a:r>
              <a:rPr lang="en-US" b="1" dirty="0" smtClean="0">
                <a:solidFill>
                  <a:schemeClr val="bg1"/>
                </a:solidFill>
                <a:cs typeface="Kalimati" pitchFamily="2"/>
              </a:rPr>
              <a:t>, </a:t>
            </a:r>
            <a:r>
              <a:rPr lang="ne-NP" b="1" dirty="0" smtClean="0">
                <a:solidFill>
                  <a:schemeClr val="bg1"/>
                </a:solidFill>
                <a:cs typeface="Kalimati" pitchFamily="2"/>
              </a:rPr>
              <a:t>२०८३</a:t>
            </a:r>
            <a:endParaRPr lang="en-US" b="1" dirty="0">
              <a:solidFill>
                <a:schemeClr val="bg1"/>
              </a:solidFill>
              <a:cs typeface="Kalimati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8764" y="1193907"/>
            <a:ext cx="111702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e-NP" sz="3200" b="1" dirty="0" smtClean="0">
                <a:latin typeface="Kokila" panose="020B0604020202020204" pitchFamily="34" charset="0"/>
                <a:cs typeface="Kokila" panose="020B0604020202020204" pitchFamily="34" charset="0"/>
              </a:rPr>
              <a:t>पशु अस्पताल तथा पशु सेवा कार्यालय जाजरकोट</a:t>
            </a:r>
            <a:endParaRPr lang="en-US" sz="3200" b="1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5526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D35E6E4-A9D9-836E-4F80-4505AF8925D9}"/>
              </a:ext>
            </a:extLst>
          </p:cNvPr>
          <p:cNvSpPr/>
          <p:nvPr/>
        </p:nvSpPr>
        <p:spPr>
          <a:xfrm>
            <a:off x="-1" y="1046295"/>
            <a:ext cx="12181610" cy="536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e-NP" sz="3000" dirty="0" smtClean="0">
                <a:latin typeface="Kokila" panose="020B0604020202020204" pitchFamily="34" charset="0"/>
                <a:cs typeface="Kokila" panose="020B0604020202020204" pitchFamily="34" charset="0"/>
              </a:rPr>
              <a:t>                                  कार्यविधि ऐन तथा नियमहरुको कार्यान्वयनको अवस्था </a:t>
            </a:r>
            <a:endParaRPr lang="en-US" sz="30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FC4F4868-D88D-52B8-C08D-1E4C57DFFD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66662795"/>
              </p:ext>
            </p:extLst>
          </p:nvPr>
        </p:nvGraphicFramePr>
        <p:xfrm>
          <a:off x="0" y="1589650"/>
          <a:ext cx="12191999" cy="5169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145">
                  <a:extLst>
                    <a:ext uri="{9D8B030D-6E8A-4147-A177-3AD203B41FA5}">
                      <a16:colId xmlns:a16="http://schemas.microsoft.com/office/drawing/2014/main" xmlns="" val="3239747740"/>
                    </a:ext>
                  </a:extLst>
                </a:gridCol>
                <a:gridCol w="3009267">
                  <a:extLst>
                    <a:ext uri="{9D8B030D-6E8A-4147-A177-3AD203B41FA5}">
                      <a16:colId xmlns:a16="http://schemas.microsoft.com/office/drawing/2014/main" xmlns="" val="1389340256"/>
                    </a:ext>
                  </a:extLst>
                </a:gridCol>
                <a:gridCol w="3586822">
                  <a:extLst>
                    <a:ext uri="{9D8B030D-6E8A-4147-A177-3AD203B41FA5}">
                      <a16:colId xmlns:a16="http://schemas.microsoft.com/office/drawing/2014/main" xmlns="" val="3345799014"/>
                    </a:ext>
                  </a:extLst>
                </a:gridCol>
                <a:gridCol w="3750448">
                  <a:extLst>
                    <a:ext uri="{9D8B030D-6E8A-4147-A177-3AD203B41FA5}">
                      <a16:colId xmlns:a16="http://schemas.microsoft.com/office/drawing/2014/main" xmlns="" val="1846712657"/>
                    </a:ext>
                  </a:extLst>
                </a:gridCol>
                <a:gridCol w="1028317">
                  <a:extLst>
                    <a:ext uri="{9D8B030D-6E8A-4147-A177-3AD203B41FA5}">
                      <a16:colId xmlns:a16="http://schemas.microsoft.com/office/drawing/2014/main" xmlns="" val="1069243964"/>
                    </a:ext>
                  </a:extLst>
                </a:gridCol>
              </a:tblGrid>
              <a:tr h="691592">
                <a:tc>
                  <a:txBody>
                    <a:bodyPr/>
                    <a:lstStyle/>
                    <a:p>
                      <a:pPr algn="ctr"/>
                      <a:r>
                        <a:rPr lang="ne-NP" sz="1600" dirty="0">
                          <a:cs typeface="Kalimati" panose="00000400000000000000" pitchFamily="2"/>
                        </a:rPr>
                        <a:t>सि</a:t>
                      </a:r>
                      <a:r>
                        <a:rPr lang="en-US" sz="1600" dirty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600" dirty="0">
                          <a:cs typeface="Kalimati" panose="00000400000000000000" pitchFamily="2"/>
                        </a:rPr>
                        <a:t>नं</a:t>
                      </a:r>
                      <a:r>
                        <a:rPr lang="en-US" sz="1600" dirty="0">
                          <a:cs typeface="Kalimati" panose="00000400000000000000" pitchFamily="2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e-NP" sz="1600" dirty="0" smtClean="0">
                          <a:cs typeface="Kalimati" panose="00000400000000000000" pitchFamily="2"/>
                        </a:rPr>
                        <a:t>कार्यविधिको</a:t>
                      </a:r>
                      <a:r>
                        <a:rPr lang="ne-NP" sz="1600" baseline="0" dirty="0" smtClean="0">
                          <a:cs typeface="Kalimati" panose="00000400000000000000" pitchFamily="2"/>
                        </a:rPr>
                        <a:t> वर्तमान अवस्था </a:t>
                      </a:r>
                      <a:endParaRPr lang="en-US" sz="16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e-NP" sz="1600" dirty="0" smtClean="0">
                          <a:cs typeface="Kalimati" panose="00000400000000000000" pitchFamily="2"/>
                        </a:rPr>
                        <a:t>कार्यन्वयना देखिएको समस्य</a:t>
                      </a:r>
                      <a:endParaRPr lang="en-US" sz="16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e-NP" sz="1600" dirty="0" smtClean="0">
                          <a:cs typeface="Kalimati" panose="00000400000000000000" pitchFamily="2"/>
                        </a:rPr>
                        <a:t>संशोधन</a:t>
                      </a:r>
                      <a:r>
                        <a:rPr lang="ne-NP" sz="1600" baseline="0" dirty="0" smtClean="0">
                          <a:cs typeface="Kalimati" panose="00000400000000000000" pitchFamily="2"/>
                        </a:rPr>
                        <a:t> गर्नु पर्न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1600" dirty="0" smtClean="0">
                          <a:cs typeface="Kalimati" panose="00000400000000000000" pitchFamily="2"/>
                        </a:rPr>
                        <a:t>कैफियत</a:t>
                      </a:r>
                      <a:endParaRPr lang="en-US" sz="16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134408710"/>
                  </a:ext>
                </a:extLst>
              </a:tr>
              <a:tr h="563617">
                <a:tc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१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e-NP" sz="1800" b="0" i="0" u="none" strike="noStrike" dirty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गरिब तथा विपन्न लक्षित वर्ग विशेष </a:t>
                      </a:r>
                      <a:r>
                        <a:rPr lang="ne-NP" sz="1800" b="0" i="0" u="none" strike="noStrike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कार्यक्रम/ मुख्यमन्धि</a:t>
                      </a:r>
                      <a:r>
                        <a:rPr lang="ne-NP" sz="1800" b="0" i="0" u="none" strike="noStrike" baseline="0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 कृषक पुरस्कार र राहत कार्यक्रम</a:t>
                      </a:r>
                      <a:endParaRPr lang="ne-NP" sz="1800" b="0" i="0" u="none" strike="noStrike" dirty="0">
                        <a:solidFill>
                          <a:srgbClr val="000000"/>
                        </a:solidFill>
                        <a:latin typeface="Kalimati"/>
                        <a:cs typeface="Kalimati" pitchFamily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e-NP" sz="1800" b="0" i="0" u="none" strike="noStrike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२०८२</a:t>
                      </a:r>
                      <a:r>
                        <a:rPr lang="ne-NP" sz="1800" b="0" i="0" u="none" strike="noStrike" baseline="0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  कार्यविधिमा समावेश नभएको </a:t>
                      </a:r>
                      <a:endParaRPr lang="ne-NP" sz="1800" b="0" i="0" u="none" strike="noStrike" dirty="0">
                        <a:solidFill>
                          <a:srgbClr val="000000"/>
                        </a:solidFill>
                        <a:latin typeface="Kalimati"/>
                        <a:cs typeface="Kalimati" pitchFamily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4167907"/>
                  </a:ext>
                </a:extLst>
              </a:tr>
              <a:tr h="1206636">
                <a:tc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२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1800" b="0" i="0" u="none" strike="noStrike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दुग्ध प्रवर्द्धन तथा पशुपन्छी आहारा विकास कार्यक्रम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e-NP" sz="1800" b="0" i="0" u="none" strike="noStrike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प्रति लिटर</a:t>
                      </a:r>
                      <a:r>
                        <a:rPr lang="ne-NP" sz="1800" b="0" i="0" u="none" strike="noStrike" baseline="0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 </a:t>
                      </a:r>
                      <a:r>
                        <a:rPr lang="ne-NP" sz="1800" b="0" i="0" u="none" strike="noStrike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रु</a:t>
                      </a:r>
                      <a:r>
                        <a:rPr lang="ne-NP" sz="1800" b="0" i="0" u="none" strike="noStrike" baseline="0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 ५ दुधमा प्रोत्साहन रकम भुक्तानिम समस्या</a:t>
                      </a:r>
                      <a:endParaRPr lang="ne-NP" sz="1800" b="0" i="0" u="none" strike="noStrike" dirty="0">
                        <a:solidFill>
                          <a:srgbClr val="000000"/>
                        </a:solidFill>
                        <a:latin typeface="Kalimati"/>
                        <a:cs typeface="Kalimati" pitchFamily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1800" b="0" i="0" u="none" strike="noStrike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प्रति लिटर</a:t>
                      </a:r>
                      <a:r>
                        <a:rPr lang="ne-NP" sz="1800" b="0" i="0" u="none" strike="noStrike" baseline="0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 </a:t>
                      </a:r>
                      <a:r>
                        <a:rPr lang="ne-NP" sz="1800" b="0" i="0" u="none" strike="noStrike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रु</a:t>
                      </a:r>
                      <a:r>
                        <a:rPr lang="ne-NP" sz="1800" b="0" i="0" u="none" strike="noStrike" baseline="0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 ५ दुधमा प्रोत्साहनको लागी बैड्ढ इस्टेटमेन्ट सुर्खेत दैलेख सल्यान रुकुम बाहेक अरु जिल्लामा डेरीको रेकर्डका आधारमा रकम भक्तानि  गर्न मिल्ने हुनु पर्ने।</a:t>
                      </a:r>
                      <a:endParaRPr lang="ne-NP" sz="1800" b="0" i="0" u="none" strike="noStrike" dirty="0" smtClean="0">
                        <a:solidFill>
                          <a:srgbClr val="000000"/>
                        </a:solidFill>
                        <a:latin typeface="Kalimati"/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13660138"/>
                  </a:ext>
                </a:extLst>
              </a:tr>
              <a:tr h="563617">
                <a:tc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३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e-NP" sz="1800" b="0" i="0" u="none" strike="noStrike" dirty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कृषि तथा पशुपन्छी स्रोत केन्द्र विकास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e-NP" sz="1800" b="0" i="0" u="none" strike="noStrike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कार्यक्रम</a:t>
                      </a:r>
                      <a:r>
                        <a:rPr lang="ne-NP" sz="1800" b="0" i="0" u="none" strike="noStrike" baseline="0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 कार्यान्वयनका लागी उपयुक्त मापदण्ड नहुन </a:t>
                      </a:r>
                      <a:endParaRPr lang="ne-NP" sz="1800" b="0" i="0" u="none" strike="noStrike" dirty="0">
                        <a:solidFill>
                          <a:srgbClr val="000000"/>
                        </a:solidFill>
                        <a:latin typeface="Kalimati"/>
                        <a:cs typeface="Kalimati" pitchFamily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स्रोत</a:t>
                      </a:r>
                      <a:r>
                        <a:rPr lang="ne-NP" sz="1800" baseline="0" dirty="0" smtClean="0">
                          <a:cs typeface="Kalimati" panose="00000400000000000000" pitchFamily="2"/>
                        </a:rPr>
                        <a:t> केन्द्र कार्यक्रम लागु गरेर बनाउन सकिन्छ तर 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0731672"/>
                  </a:ext>
                </a:extLst>
              </a:tr>
              <a:tr h="860396">
                <a:tc>
                  <a:txBody>
                    <a:bodyPr/>
                    <a:lstStyle/>
                    <a:p>
                      <a:pPr algn="ctr"/>
                      <a:r>
                        <a:rPr lang="ne-NP" sz="1800" dirty="0" smtClean="0">
                          <a:cs typeface="Kalimati" panose="00000400000000000000" pitchFamily="2"/>
                        </a:rPr>
                        <a:t>४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1800" b="0" i="0" u="none" strike="noStrike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पशुपन्छी व्यवसाय प्रवर्द्धन, पशु स्वास्थ्य सेवा तथा प्रसार कार्यक्रम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e-NP" sz="1800" b="0" i="0" u="none" strike="noStrike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मुख्यमन्त्रि कृषक</a:t>
                      </a:r>
                      <a:r>
                        <a:rPr lang="ne-NP" sz="1800" b="0" i="0" u="none" strike="noStrike" baseline="0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 पुरस्कार </a:t>
                      </a:r>
                    </a:p>
                    <a:p>
                      <a:pPr algn="ctr" fontAlgn="ctr"/>
                      <a:endParaRPr lang="ne-NP" sz="1800" b="0" i="0" u="none" strike="noStrike" dirty="0">
                        <a:solidFill>
                          <a:srgbClr val="000000"/>
                        </a:solidFill>
                        <a:latin typeface="Kalimati"/>
                        <a:cs typeface="Kalimati" pitchFamily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64711688"/>
                  </a:ext>
                </a:extLst>
              </a:tr>
              <a:tr h="682214">
                <a:tc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५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e-NP" sz="1800" b="0" i="0" u="none" strike="noStrike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मत्स्य</a:t>
                      </a:r>
                      <a:r>
                        <a:rPr lang="ne-NP" sz="1800" b="0" i="0" u="none" strike="noStrike" baseline="0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 प्रवर्कार्यक्रम</a:t>
                      </a:r>
                      <a:endParaRPr lang="ne-NP" sz="1800" b="0" i="0" u="none" strike="noStrike" dirty="0">
                        <a:solidFill>
                          <a:srgbClr val="000000"/>
                        </a:solidFill>
                        <a:latin typeface="Kalimati"/>
                        <a:cs typeface="Kalimati" pitchFamily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e-NP" sz="1800" b="0" i="0" u="none" strike="noStrike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प्रतिरोपनि</a:t>
                      </a:r>
                      <a:r>
                        <a:rPr lang="ne-NP" sz="1800" b="0" i="0" u="none" strike="noStrike" baseline="0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 ३० हजार पोखरी निर्माणमा समस्या </a:t>
                      </a:r>
                      <a:endParaRPr lang="ne-NP" sz="1800" b="0" i="0" u="none" strike="noStrike" dirty="0">
                        <a:solidFill>
                          <a:srgbClr val="000000"/>
                        </a:solidFill>
                        <a:latin typeface="Kalimati"/>
                        <a:cs typeface="Kalimati" pitchFamily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2035446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BC7262A-8610-90CD-FABB-E561DAADA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5D35E6E4-A9D9-836E-4F80-4505AF8925D9}"/>
              </a:ext>
            </a:extLst>
          </p:cNvPr>
          <p:cNvSpPr/>
          <p:nvPr/>
        </p:nvSpPr>
        <p:spPr>
          <a:xfrm>
            <a:off x="-1" y="1046295"/>
            <a:ext cx="12181610" cy="536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e-NP" sz="3000" dirty="0" smtClean="0">
                <a:latin typeface="Kokila" panose="020B0604020202020204" pitchFamily="34" charset="0"/>
                <a:cs typeface="Kokila" panose="020B0604020202020204" pitchFamily="34" charset="0"/>
              </a:rPr>
              <a:t>                                                  बार्षिक </a:t>
            </a:r>
            <a:r>
              <a:rPr lang="ne-NP" sz="3000" dirty="0">
                <a:latin typeface="Kokila" panose="020B0604020202020204" pitchFamily="34" charset="0"/>
                <a:cs typeface="Kokila" panose="020B0604020202020204" pitchFamily="34" charset="0"/>
              </a:rPr>
              <a:t>बजेट तथा खर्च विवरण</a:t>
            </a:r>
            <a:r>
              <a:rPr lang="en-US" sz="3000" dirty="0">
                <a:latin typeface="Kokila" panose="020B0604020202020204" pitchFamily="34" charset="0"/>
                <a:cs typeface="Kokila" panose="020B0604020202020204" pitchFamily="34" charset="0"/>
              </a:rPr>
              <a:t>: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CC4928BF-966B-511E-041F-CAA7ED4FA5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91566487"/>
              </p:ext>
            </p:extLst>
          </p:nvPr>
        </p:nvGraphicFramePr>
        <p:xfrm>
          <a:off x="133565" y="1730354"/>
          <a:ext cx="11948845" cy="37236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7580">
                  <a:extLst>
                    <a:ext uri="{9D8B030D-6E8A-4147-A177-3AD203B41FA5}">
                      <a16:colId xmlns:a16="http://schemas.microsoft.com/office/drawing/2014/main" xmlns="" val="3239747740"/>
                    </a:ext>
                  </a:extLst>
                </a:gridCol>
                <a:gridCol w="1636942">
                  <a:extLst>
                    <a:ext uri="{9D8B030D-6E8A-4147-A177-3AD203B41FA5}">
                      <a16:colId xmlns:a16="http://schemas.microsoft.com/office/drawing/2014/main" xmlns="" val="1389340256"/>
                    </a:ext>
                  </a:extLst>
                </a:gridCol>
                <a:gridCol w="948264">
                  <a:extLst>
                    <a:ext uri="{9D8B030D-6E8A-4147-A177-3AD203B41FA5}">
                      <a16:colId xmlns:a16="http://schemas.microsoft.com/office/drawing/2014/main" xmlns="" val="3345799014"/>
                    </a:ext>
                  </a:extLst>
                </a:gridCol>
                <a:gridCol w="935949">
                  <a:extLst>
                    <a:ext uri="{9D8B030D-6E8A-4147-A177-3AD203B41FA5}">
                      <a16:colId xmlns:a16="http://schemas.microsoft.com/office/drawing/2014/main" xmlns="" val="2204770212"/>
                    </a:ext>
                  </a:extLst>
                </a:gridCol>
                <a:gridCol w="959017">
                  <a:extLst>
                    <a:ext uri="{9D8B030D-6E8A-4147-A177-3AD203B41FA5}">
                      <a16:colId xmlns:a16="http://schemas.microsoft.com/office/drawing/2014/main" xmlns="" val="2727941965"/>
                    </a:ext>
                  </a:extLst>
                </a:gridCol>
                <a:gridCol w="1434905">
                  <a:extLst>
                    <a:ext uri="{9D8B030D-6E8A-4147-A177-3AD203B41FA5}">
                      <a16:colId xmlns:a16="http://schemas.microsoft.com/office/drawing/2014/main" xmlns="" val="1367790238"/>
                    </a:ext>
                  </a:extLst>
                </a:gridCol>
                <a:gridCol w="1195753">
                  <a:extLst>
                    <a:ext uri="{9D8B030D-6E8A-4147-A177-3AD203B41FA5}">
                      <a16:colId xmlns:a16="http://schemas.microsoft.com/office/drawing/2014/main" xmlns="" val="1836652444"/>
                    </a:ext>
                  </a:extLst>
                </a:gridCol>
                <a:gridCol w="1505243">
                  <a:extLst>
                    <a:ext uri="{9D8B030D-6E8A-4147-A177-3AD203B41FA5}">
                      <a16:colId xmlns:a16="http://schemas.microsoft.com/office/drawing/2014/main" xmlns="" val="4281862440"/>
                    </a:ext>
                  </a:extLst>
                </a:gridCol>
                <a:gridCol w="928468">
                  <a:extLst>
                    <a:ext uri="{9D8B030D-6E8A-4147-A177-3AD203B41FA5}">
                      <a16:colId xmlns:a16="http://schemas.microsoft.com/office/drawing/2014/main" xmlns="" val="4064643335"/>
                    </a:ext>
                  </a:extLst>
                </a:gridCol>
                <a:gridCol w="815926">
                  <a:extLst>
                    <a:ext uri="{9D8B030D-6E8A-4147-A177-3AD203B41FA5}">
                      <a16:colId xmlns:a16="http://schemas.microsoft.com/office/drawing/2014/main" xmlns="" val="2123455924"/>
                    </a:ext>
                  </a:extLst>
                </a:gridCol>
                <a:gridCol w="940798"/>
              </a:tblGrid>
              <a:tr h="820845">
                <a:tc rowSpan="2"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सि</a:t>
                      </a:r>
                      <a:r>
                        <a:rPr lang="en-US" sz="1800" dirty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>
                          <a:cs typeface="Kalimati" panose="00000400000000000000" pitchFamily="2"/>
                        </a:rPr>
                        <a:t>नं</a:t>
                      </a:r>
                      <a:r>
                        <a:rPr lang="en-US" sz="1800" dirty="0">
                          <a:cs typeface="Kalimati" panose="00000400000000000000" pitchFamily="2"/>
                        </a:rPr>
                        <a:t>.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आयोजना</a:t>
                      </a:r>
                      <a:r>
                        <a:rPr lang="en-US" sz="1800" dirty="0">
                          <a:cs typeface="Kalimati" panose="00000400000000000000" pitchFamily="2"/>
                        </a:rPr>
                        <a:t>/</a:t>
                      </a:r>
                      <a:r>
                        <a:rPr lang="ne-NP" sz="1800" dirty="0">
                          <a:cs typeface="Kalimati" panose="00000400000000000000" pitchFamily="2"/>
                        </a:rPr>
                        <a:t>कार्यक्रम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बार्षिक विनियोजित बजेट रु</a:t>
                      </a:r>
                      <a:r>
                        <a:rPr lang="en-US" sz="1800" dirty="0">
                          <a:cs typeface="Kalimati" panose="00000400000000000000" pitchFamily="2"/>
                        </a:rPr>
                        <a:t>. </a:t>
                      </a:r>
                      <a:r>
                        <a:rPr lang="ne-NP" sz="1800" dirty="0">
                          <a:cs typeface="Kalimati" panose="00000400000000000000" pitchFamily="2"/>
                        </a:rPr>
                        <a:t>हजारमा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1800" dirty="0">
                          <a:cs typeface="Kalimati" panose="00000400000000000000" pitchFamily="2"/>
                        </a:rPr>
                        <a:t>हाल सम्मको खर्च रु</a:t>
                      </a:r>
                      <a:r>
                        <a:rPr lang="en-US" sz="1800" dirty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>
                          <a:cs typeface="Kalimati" panose="00000400000000000000" pitchFamily="2"/>
                        </a:rPr>
                        <a:t> हजारमा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बार्षिक बजेटको तुलनामा </a:t>
                      </a:r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प्रगति 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(</a:t>
                      </a:r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प्रतिशत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)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134408710"/>
                  </a:ext>
                </a:extLst>
              </a:tr>
              <a:tr h="656069"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चालु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पुँजिगत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जम्मा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चालु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पुँजिगत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जम्मा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चालु</a:t>
                      </a:r>
                      <a:r>
                        <a:rPr lang="ne-NP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गत वितिय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पुजिगत</a:t>
                      </a:r>
                      <a:r>
                        <a:rPr lang="ne-NP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 </a:t>
                      </a:r>
                      <a:r>
                        <a:rPr lang="ne-N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वित्तिय </a:t>
                      </a:r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प्रगति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जम्मा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4167907"/>
                  </a:ext>
                </a:extLst>
              </a:tr>
              <a:tr h="769313">
                <a:tc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१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24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प्रदेश वित्तिय समानिकरण</a:t>
                      </a:r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४०५३१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१४४००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५४९३१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१५७८३</a:t>
                      </a:r>
                      <a:r>
                        <a:rPr lang="en-US" sz="1600" b="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600" b="0" dirty="0" smtClean="0">
                          <a:cs typeface="Kalimati" panose="00000400000000000000" pitchFamily="2"/>
                        </a:rPr>
                        <a:t>८३८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८५७</a:t>
                      </a:r>
                      <a:r>
                        <a:rPr lang="en-US" sz="1600" b="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600" b="0" dirty="0" smtClean="0">
                          <a:cs typeface="Kalimati" panose="00000400000000000000" pitchFamily="2"/>
                        </a:rPr>
                        <a:t>९००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१६६४१</a:t>
                      </a:r>
                      <a:r>
                        <a:rPr lang="en-US" sz="1600" b="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600" b="0" dirty="0" smtClean="0">
                          <a:cs typeface="Kalimati" panose="00000400000000000000" pitchFamily="2"/>
                        </a:rPr>
                        <a:t>७४४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३८</a:t>
                      </a:r>
                      <a:r>
                        <a:rPr lang="en-US" sz="180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 smtClean="0">
                          <a:cs typeface="Kalimati" panose="00000400000000000000" pitchFamily="2"/>
                        </a:rPr>
                        <a:t>९४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५</a:t>
                      </a:r>
                      <a:r>
                        <a:rPr lang="en-US" sz="180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 smtClean="0">
                          <a:cs typeface="Kalimati" panose="00000400000000000000" pitchFamily="2"/>
                        </a:rPr>
                        <a:t>९६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३०</a:t>
                      </a:r>
                      <a:r>
                        <a:rPr lang="en-US" sz="180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 smtClean="0">
                          <a:cs typeface="Kalimati" panose="00000400000000000000" pitchFamily="2"/>
                        </a:rPr>
                        <a:t>२९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313660138"/>
                  </a:ext>
                </a:extLst>
              </a:tr>
              <a:tr h="586318">
                <a:tc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२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2400" dirty="0"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संघ सशर्त अनुदान</a:t>
                      </a:r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३००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३००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२९९</a:t>
                      </a:r>
                      <a:r>
                        <a:rPr lang="en-US" sz="1600" b="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600" b="0" dirty="0" smtClean="0">
                          <a:cs typeface="Kalimati" panose="00000400000000000000" pitchFamily="2"/>
                        </a:rPr>
                        <a:t>६३०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२९९</a:t>
                      </a:r>
                      <a:r>
                        <a:rPr lang="en-US" sz="1600" b="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600" b="0" dirty="0" smtClean="0">
                          <a:cs typeface="Kalimati" panose="00000400000000000000" pitchFamily="2"/>
                        </a:rPr>
                        <a:t>६३०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९९</a:t>
                      </a:r>
                      <a:r>
                        <a:rPr lang="en-US" sz="180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 smtClean="0">
                          <a:cs typeface="Kalimati" panose="00000400000000000000" pitchFamily="2"/>
                        </a:rPr>
                        <a:t>८७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९९८७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59139852"/>
                  </a:ext>
                </a:extLst>
              </a:tr>
              <a:tr h="475569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e-NP" sz="1800" b="1" dirty="0">
                          <a:cs typeface="Kalimati" panose="00000400000000000000" pitchFamily="2"/>
                        </a:rPr>
                        <a:t>जम्मा</a:t>
                      </a:r>
                      <a:endParaRPr lang="en-US" sz="1800" b="1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e-NP" sz="1600" b="0" dirty="0" smtClean="0">
                          <a:cs typeface="Kalimati" panose="00000400000000000000" pitchFamily="2"/>
                        </a:rPr>
                        <a:t>४०८३१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e-NP" sz="1600" b="0" dirty="0" smtClean="0">
                          <a:cs typeface="Kalimati" panose="00000400000000000000" pitchFamily="2"/>
                        </a:rPr>
                        <a:t>१४४००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e-NP" sz="1600" b="0" dirty="0" smtClean="0">
                          <a:cs typeface="Kalimati" panose="00000400000000000000" pitchFamily="2"/>
                        </a:rPr>
                        <a:t>५५२३१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१६०८३</a:t>
                      </a:r>
                      <a:r>
                        <a:rPr lang="en-US" sz="1600" b="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600" b="0" dirty="0" smtClean="0">
                          <a:cs typeface="Kalimati" panose="00000400000000000000" pitchFamily="2"/>
                        </a:rPr>
                        <a:t>४६८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1600" b="0" dirty="0" smtClean="0">
                          <a:cs typeface="Kalimati" panose="00000400000000000000" pitchFamily="2"/>
                        </a:rPr>
                        <a:t>८५७</a:t>
                      </a:r>
                      <a:r>
                        <a:rPr lang="en-US" sz="1600" b="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600" b="0" dirty="0" smtClean="0">
                          <a:cs typeface="Kalimati" panose="00000400000000000000" pitchFamily="2"/>
                        </a:rPr>
                        <a:t>९००</a:t>
                      </a:r>
                      <a:endParaRPr lang="en-US" sz="1600" b="0" dirty="0" smtClean="0">
                        <a:cs typeface="Kalimati" panose="00000400000000000000" pitchFamily="2"/>
                      </a:endParaRPr>
                    </a:p>
                    <a:p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१६९४१</a:t>
                      </a:r>
                      <a:r>
                        <a:rPr lang="en-US" sz="1600" b="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600" b="0" dirty="0" smtClean="0">
                          <a:cs typeface="Kalimati" panose="00000400000000000000" pitchFamily="2"/>
                        </a:rPr>
                        <a:t>३७४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३९</a:t>
                      </a:r>
                      <a:r>
                        <a:rPr lang="en-US" sz="180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 smtClean="0">
                          <a:cs typeface="Kalimati" panose="00000400000000000000" pitchFamily="2"/>
                        </a:rPr>
                        <a:t>३९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५</a:t>
                      </a:r>
                      <a:r>
                        <a:rPr lang="en-US" sz="180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 smtClean="0">
                          <a:cs typeface="Kalimati" panose="00000400000000000000" pitchFamily="2"/>
                        </a:rPr>
                        <a:t>९६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३०</a:t>
                      </a:r>
                      <a:r>
                        <a:rPr lang="en-US" sz="180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 smtClean="0">
                          <a:cs typeface="Kalimati" panose="00000400000000000000" pitchFamily="2"/>
                        </a:rPr>
                        <a:t>६९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2982123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50032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D35E6E4-A9D9-836E-4F80-4505AF8925D9}"/>
              </a:ext>
            </a:extLst>
          </p:cNvPr>
          <p:cNvSpPr/>
          <p:nvPr/>
        </p:nvSpPr>
        <p:spPr>
          <a:xfrm>
            <a:off x="-1" y="1046295"/>
            <a:ext cx="12181610" cy="536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e-NP" sz="3000" dirty="0" smtClean="0">
                <a:latin typeface="Kokila" panose="020B0604020202020204" pitchFamily="34" charset="0"/>
                <a:cs typeface="Kokila" panose="020B0604020202020204" pitchFamily="34" charset="0"/>
              </a:rPr>
              <a:t>                                                  आयोजना अनुसार बजेट </a:t>
            </a:r>
            <a:r>
              <a:rPr lang="ne-NP" sz="3000" dirty="0">
                <a:latin typeface="Kokila" panose="020B0604020202020204" pitchFamily="34" charset="0"/>
                <a:cs typeface="Kokila" panose="020B0604020202020204" pitchFamily="34" charset="0"/>
              </a:rPr>
              <a:t>तथा खर्च विवरण</a:t>
            </a:r>
            <a:r>
              <a:rPr lang="en-US" sz="3000" dirty="0">
                <a:latin typeface="Kokila" panose="020B0604020202020204" pitchFamily="34" charset="0"/>
                <a:cs typeface="Kokila" panose="020B0604020202020204" pitchFamily="34" charset="0"/>
              </a:rPr>
              <a:t>: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CC4928BF-966B-511E-041F-CAA7ED4FA5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91566487"/>
              </p:ext>
            </p:extLst>
          </p:nvPr>
        </p:nvGraphicFramePr>
        <p:xfrm>
          <a:off x="133565" y="1730356"/>
          <a:ext cx="11948845" cy="4884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7580">
                  <a:extLst>
                    <a:ext uri="{9D8B030D-6E8A-4147-A177-3AD203B41FA5}">
                      <a16:colId xmlns:a16="http://schemas.microsoft.com/office/drawing/2014/main" xmlns="" val="3239747740"/>
                    </a:ext>
                  </a:extLst>
                </a:gridCol>
                <a:gridCol w="1891717">
                  <a:extLst>
                    <a:ext uri="{9D8B030D-6E8A-4147-A177-3AD203B41FA5}">
                      <a16:colId xmlns:a16="http://schemas.microsoft.com/office/drawing/2014/main" xmlns="" val="1389340256"/>
                    </a:ext>
                  </a:extLst>
                </a:gridCol>
                <a:gridCol w="1026941">
                  <a:extLst>
                    <a:ext uri="{9D8B030D-6E8A-4147-A177-3AD203B41FA5}">
                      <a16:colId xmlns:a16="http://schemas.microsoft.com/office/drawing/2014/main" xmlns="" val="3345799014"/>
                    </a:ext>
                  </a:extLst>
                </a:gridCol>
                <a:gridCol w="1181686">
                  <a:extLst>
                    <a:ext uri="{9D8B030D-6E8A-4147-A177-3AD203B41FA5}">
                      <a16:colId xmlns:a16="http://schemas.microsoft.com/office/drawing/2014/main" xmlns="" val="2204770212"/>
                    </a:ext>
                  </a:extLst>
                </a:gridCol>
                <a:gridCol w="1209822">
                  <a:extLst>
                    <a:ext uri="{9D8B030D-6E8A-4147-A177-3AD203B41FA5}">
                      <a16:colId xmlns:a16="http://schemas.microsoft.com/office/drawing/2014/main" xmlns="" val="2727941965"/>
                    </a:ext>
                  </a:extLst>
                </a:gridCol>
                <a:gridCol w="1294227">
                  <a:extLst>
                    <a:ext uri="{9D8B030D-6E8A-4147-A177-3AD203B41FA5}">
                      <a16:colId xmlns:a16="http://schemas.microsoft.com/office/drawing/2014/main" xmlns="" val="1367790238"/>
                    </a:ext>
                  </a:extLst>
                </a:gridCol>
                <a:gridCol w="815927">
                  <a:extLst>
                    <a:ext uri="{9D8B030D-6E8A-4147-A177-3AD203B41FA5}">
                      <a16:colId xmlns:a16="http://schemas.microsoft.com/office/drawing/2014/main" xmlns="" val="1836652444"/>
                    </a:ext>
                  </a:extLst>
                </a:gridCol>
                <a:gridCol w="1237957">
                  <a:extLst>
                    <a:ext uri="{9D8B030D-6E8A-4147-A177-3AD203B41FA5}">
                      <a16:colId xmlns:a16="http://schemas.microsoft.com/office/drawing/2014/main" xmlns="" val="4281862440"/>
                    </a:ext>
                  </a:extLst>
                </a:gridCol>
                <a:gridCol w="886264">
                  <a:extLst>
                    <a:ext uri="{9D8B030D-6E8A-4147-A177-3AD203B41FA5}">
                      <a16:colId xmlns:a16="http://schemas.microsoft.com/office/drawing/2014/main" xmlns="" val="4064643335"/>
                    </a:ext>
                  </a:extLst>
                </a:gridCol>
                <a:gridCol w="815926">
                  <a:extLst>
                    <a:ext uri="{9D8B030D-6E8A-4147-A177-3AD203B41FA5}">
                      <a16:colId xmlns:a16="http://schemas.microsoft.com/office/drawing/2014/main" xmlns="" val="2123455924"/>
                    </a:ext>
                  </a:extLst>
                </a:gridCol>
                <a:gridCol w="940798"/>
              </a:tblGrid>
              <a:tr h="503273">
                <a:tc rowSpan="2"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सि</a:t>
                      </a:r>
                      <a:r>
                        <a:rPr lang="en-US" sz="1800" dirty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>
                          <a:cs typeface="Kalimati" panose="00000400000000000000" pitchFamily="2"/>
                        </a:rPr>
                        <a:t>नं</a:t>
                      </a:r>
                      <a:r>
                        <a:rPr lang="en-US" sz="1800" dirty="0">
                          <a:cs typeface="Kalimati" panose="00000400000000000000" pitchFamily="2"/>
                        </a:rPr>
                        <a:t>.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आयोजना</a:t>
                      </a:r>
                      <a:r>
                        <a:rPr lang="en-US" sz="1800" dirty="0">
                          <a:cs typeface="Kalimati" panose="00000400000000000000" pitchFamily="2"/>
                        </a:rPr>
                        <a:t>/</a:t>
                      </a:r>
                      <a:r>
                        <a:rPr lang="ne-NP" sz="1800" dirty="0">
                          <a:cs typeface="Kalimati" panose="00000400000000000000" pitchFamily="2"/>
                        </a:rPr>
                        <a:t>कार्यक्रम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बार्षिक विनियोजित बजेट रु</a:t>
                      </a:r>
                      <a:r>
                        <a:rPr lang="en-US" sz="1800" dirty="0">
                          <a:cs typeface="Kalimati" panose="00000400000000000000" pitchFamily="2"/>
                        </a:rPr>
                        <a:t>. </a:t>
                      </a:r>
                      <a:r>
                        <a:rPr lang="ne-NP" sz="1800" dirty="0">
                          <a:cs typeface="Kalimati" panose="00000400000000000000" pitchFamily="2"/>
                        </a:rPr>
                        <a:t>हजारमा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1800" dirty="0">
                          <a:cs typeface="Kalimati" panose="00000400000000000000" pitchFamily="2"/>
                        </a:rPr>
                        <a:t>हाल सम्मको खर्च रु</a:t>
                      </a:r>
                      <a:r>
                        <a:rPr lang="en-US" sz="1800" dirty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>
                          <a:cs typeface="Kalimati" panose="00000400000000000000" pitchFamily="2"/>
                        </a:rPr>
                        <a:t> हजारमा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बार्षिक बजेटको तुलनामा </a:t>
                      </a:r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प्रगति 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(</a:t>
                      </a:r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प्रतिशत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)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134408710"/>
                  </a:ext>
                </a:extLst>
              </a:tr>
              <a:tr h="718961"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चालु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पुँजिगत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जम्मा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चालु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पुँजिगत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जम्मा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चालु</a:t>
                      </a:r>
                      <a:r>
                        <a:rPr lang="ne-NP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गत वितिय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पुजिगत</a:t>
                      </a:r>
                      <a:r>
                        <a:rPr lang="ne-NP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 </a:t>
                      </a:r>
                      <a:r>
                        <a:rPr lang="ne-N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वित्तिय </a:t>
                      </a:r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प्रगति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जम्मा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4167907"/>
                  </a:ext>
                </a:extLst>
              </a:tr>
              <a:tr h="654554">
                <a:tc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१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e-NP" sz="1800" b="0" i="0" u="none" strike="noStrike" dirty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गरिब तथा विपन्न लक्षित वर्ग विशेष कार्यक्रम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e-NP" sz="1800" b="0" i="0" u="none" strike="noStrike" dirty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२०००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२०००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९९०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९९०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४९</a:t>
                      </a:r>
                      <a:r>
                        <a:rPr lang="en-US" sz="180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 smtClean="0">
                          <a:cs typeface="Kalimati" panose="00000400000000000000" pitchFamily="2"/>
                        </a:rPr>
                        <a:t>५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४९</a:t>
                      </a:r>
                      <a:r>
                        <a:rPr lang="en-US" sz="180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 smtClean="0">
                          <a:cs typeface="Kalimati" panose="00000400000000000000" pitchFamily="2"/>
                        </a:rPr>
                        <a:t>५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313660138"/>
                  </a:ext>
                </a:extLst>
              </a:tr>
              <a:tr h="870242">
                <a:tc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२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e-NP" sz="1800" b="0" i="0" u="none" strike="noStrike" dirty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प्रांगारिक कृषि प्रवर्द्धन, रैथाने बाली तथा पशुपन्छी विकास कार्यक्रम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e-NP" sz="1800" b="0" i="0" u="none" strike="noStrike" dirty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१०००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59139852"/>
                  </a:ext>
                </a:extLst>
              </a:tr>
              <a:tr h="438866">
                <a:tc>
                  <a:txBody>
                    <a:bodyPr/>
                    <a:lstStyle/>
                    <a:p>
                      <a:pPr algn="ctr"/>
                      <a:r>
                        <a:rPr lang="ne-NP" sz="1800" dirty="0" smtClean="0">
                          <a:cs typeface="Kalimati" panose="00000400000000000000" pitchFamily="2"/>
                        </a:rPr>
                        <a:t>३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e-NP" sz="1800" b="0" i="0" u="none" strike="noStrike" dirty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कृषि तथा पशुपन्छी स्रोत केन्द्र विकास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e-NP" sz="1800" b="0" i="0" u="none" strike="noStrike" dirty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७५००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७५००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</a:tr>
              <a:tr h="654554">
                <a:tc>
                  <a:txBody>
                    <a:bodyPr/>
                    <a:lstStyle/>
                    <a:p>
                      <a:pPr algn="ctr"/>
                      <a:r>
                        <a:rPr lang="ne-NP" sz="1800" dirty="0" smtClean="0">
                          <a:cs typeface="Kalimati" panose="00000400000000000000" pitchFamily="2"/>
                        </a:rPr>
                        <a:t>४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e-NP" sz="1800" b="0" i="0" u="none" strike="noStrike" dirty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पशु अस्पताल तथा पशु सेवा कार्यालयहरु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e-NP" sz="1800" b="0" i="0" u="none" strike="noStrike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१३३९५</a:t>
                      </a:r>
                      <a:endParaRPr lang="ne-NP" sz="1800" b="0" i="0" u="none" strike="noStrike" dirty="0">
                        <a:solidFill>
                          <a:srgbClr val="000000"/>
                        </a:solidFill>
                        <a:latin typeface="Kalimati"/>
                        <a:cs typeface="Kalimati" pitchFamily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१४४००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२७७९५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७५५८</a:t>
                      </a:r>
                      <a:r>
                        <a:rPr lang="en-US" sz="1600" b="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600" b="0" dirty="0" smtClean="0">
                          <a:cs typeface="Kalimati" panose="00000400000000000000" pitchFamily="2"/>
                        </a:rPr>
                        <a:t>३७८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५५८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८४१६</a:t>
                      </a:r>
                      <a:r>
                        <a:rPr lang="en-US" sz="1600" b="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600" b="0" dirty="0" smtClean="0">
                          <a:cs typeface="Kalimati" panose="00000400000000000000" pitchFamily="2"/>
                        </a:rPr>
                        <a:t>३०१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३०</a:t>
                      </a:r>
                      <a:r>
                        <a:rPr lang="en-US" sz="180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 smtClean="0">
                          <a:cs typeface="Kalimati" panose="00000400000000000000" pitchFamily="2"/>
                        </a:rPr>
                        <a:t>२७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D35E6E4-A9D9-836E-4F80-4505AF8925D9}"/>
              </a:ext>
            </a:extLst>
          </p:cNvPr>
          <p:cNvSpPr/>
          <p:nvPr/>
        </p:nvSpPr>
        <p:spPr>
          <a:xfrm>
            <a:off x="-1" y="1046295"/>
            <a:ext cx="12181610" cy="536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e-NP" sz="3000" dirty="0" smtClean="0">
                <a:latin typeface="Kokila" panose="020B0604020202020204" pitchFamily="34" charset="0"/>
                <a:cs typeface="Kokila" panose="020B0604020202020204" pitchFamily="34" charset="0"/>
              </a:rPr>
              <a:t>                                                  आयोजना अनुसार बजेट </a:t>
            </a:r>
            <a:r>
              <a:rPr lang="ne-NP" sz="3000" dirty="0">
                <a:latin typeface="Kokila" panose="020B0604020202020204" pitchFamily="34" charset="0"/>
                <a:cs typeface="Kokila" panose="020B0604020202020204" pitchFamily="34" charset="0"/>
              </a:rPr>
              <a:t>तथा खर्च विवरण</a:t>
            </a:r>
            <a:r>
              <a:rPr lang="en-US" sz="3000" dirty="0">
                <a:latin typeface="Kokila" panose="020B0604020202020204" pitchFamily="34" charset="0"/>
                <a:cs typeface="Kokila" panose="020B0604020202020204" pitchFamily="34" charset="0"/>
              </a:rPr>
              <a:t>: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CC4928BF-966B-511E-041F-CAA7ED4FA5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91566487"/>
              </p:ext>
            </p:extLst>
          </p:nvPr>
        </p:nvGraphicFramePr>
        <p:xfrm>
          <a:off x="133565" y="1730356"/>
          <a:ext cx="11948845" cy="4744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7580">
                  <a:extLst>
                    <a:ext uri="{9D8B030D-6E8A-4147-A177-3AD203B41FA5}">
                      <a16:colId xmlns:a16="http://schemas.microsoft.com/office/drawing/2014/main" xmlns="" val="3239747740"/>
                    </a:ext>
                  </a:extLst>
                </a:gridCol>
                <a:gridCol w="2144935">
                  <a:extLst>
                    <a:ext uri="{9D8B030D-6E8A-4147-A177-3AD203B41FA5}">
                      <a16:colId xmlns:a16="http://schemas.microsoft.com/office/drawing/2014/main" xmlns="" val="1389340256"/>
                    </a:ext>
                  </a:extLst>
                </a:gridCol>
                <a:gridCol w="1322363">
                  <a:extLst>
                    <a:ext uri="{9D8B030D-6E8A-4147-A177-3AD203B41FA5}">
                      <a16:colId xmlns:a16="http://schemas.microsoft.com/office/drawing/2014/main" xmlns="" val="3345799014"/>
                    </a:ext>
                  </a:extLst>
                </a:gridCol>
                <a:gridCol w="1041009">
                  <a:extLst>
                    <a:ext uri="{9D8B030D-6E8A-4147-A177-3AD203B41FA5}">
                      <a16:colId xmlns:a16="http://schemas.microsoft.com/office/drawing/2014/main" xmlns="" val="2204770212"/>
                    </a:ext>
                  </a:extLst>
                </a:gridCol>
                <a:gridCol w="1055077">
                  <a:extLst>
                    <a:ext uri="{9D8B030D-6E8A-4147-A177-3AD203B41FA5}">
                      <a16:colId xmlns:a16="http://schemas.microsoft.com/office/drawing/2014/main" xmlns="" val="2727941965"/>
                    </a:ext>
                  </a:extLst>
                </a:gridCol>
                <a:gridCol w="1055077">
                  <a:extLst>
                    <a:ext uri="{9D8B030D-6E8A-4147-A177-3AD203B41FA5}">
                      <a16:colId xmlns:a16="http://schemas.microsoft.com/office/drawing/2014/main" xmlns="" val="1367790238"/>
                    </a:ext>
                  </a:extLst>
                </a:gridCol>
                <a:gridCol w="970671">
                  <a:extLst>
                    <a:ext uri="{9D8B030D-6E8A-4147-A177-3AD203B41FA5}">
                      <a16:colId xmlns:a16="http://schemas.microsoft.com/office/drawing/2014/main" xmlns="" val="1836652444"/>
                    </a:ext>
                  </a:extLst>
                </a:gridCol>
                <a:gridCol w="1026941">
                  <a:extLst>
                    <a:ext uri="{9D8B030D-6E8A-4147-A177-3AD203B41FA5}">
                      <a16:colId xmlns:a16="http://schemas.microsoft.com/office/drawing/2014/main" xmlns="" val="4281862440"/>
                    </a:ext>
                  </a:extLst>
                </a:gridCol>
                <a:gridCol w="928468">
                  <a:extLst>
                    <a:ext uri="{9D8B030D-6E8A-4147-A177-3AD203B41FA5}">
                      <a16:colId xmlns:a16="http://schemas.microsoft.com/office/drawing/2014/main" xmlns="" val="4064643335"/>
                    </a:ext>
                  </a:extLst>
                </a:gridCol>
                <a:gridCol w="815926">
                  <a:extLst>
                    <a:ext uri="{9D8B030D-6E8A-4147-A177-3AD203B41FA5}">
                      <a16:colId xmlns:a16="http://schemas.microsoft.com/office/drawing/2014/main" xmlns="" val="2123455924"/>
                    </a:ext>
                  </a:extLst>
                </a:gridCol>
                <a:gridCol w="940798"/>
              </a:tblGrid>
              <a:tr h="503273">
                <a:tc rowSpan="2"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सि</a:t>
                      </a:r>
                      <a:r>
                        <a:rPr lang="en-US" sz="1800" dirty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>
                          <a:cs typeface="Kalimati" panose="00000400000000000000" pitchFamily="2"/>
                        </a:rPr>
                        <a:t>नं</a:t>
                      </a:r>
                      <a:r>
                        <a:rPr lang="en-US" sz="1800" dirty="0">
                          <a:cs typeface="Kalimati" panose="00000400000000000000" pitchFamily="2"/>
                        </a:rPr>
                        <a:t>.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आयोजना</a:t>
                      </a:r>
                      <a:r>
                        <a:rPr lang="en-US" sz="1800" dirty="0">
                          <a:cs typeface="Kalimati" panose="00000400000000000000" pitchFamily="2"/>
                        </a:rPr>
                        <a:t>/</a:t>
                      </a:r>
                      <a:r>
                        <a:rPr lang="ne-NP" sz="1800" dirty="0">
                          <a:cs typeface="Kalimati" panose="00000400000000000000" pitchFamily="2"/>
                        </a:rPr>
                        <a:t>कार्यक्रम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बार्षिक विनियोजित बजेट रु</a:t>
                      </a:r>
                      <a:r>
                        <a:rPr lang="en-US" sz="1800" dirty="0">
                          <a:cs typeface="Kalimati" panose="00000400000000000000" pitchFamily="2"/>
                        </a:rPr>
                        <a:t>. </a:t>
                      </a:r>
                      <a:r>
                        <a:rPr lang="ne-NP" sz="1800" dirty="0">
                          <a:cs typeface="Kalimati" panose="00000400000000000000" pitchFamily="2"/>
                        </a:rPr>
                        <a:t>हजारमा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1800" dirty="0">
                          <a:cs typeface="Kalimati" panose="00000400000000000000" pitchFamily="2"/>
                        </a:rPr>
                        <a:t>हाल सम्मको खर्च रु</a:t>
                      </a:r>
                      <a:r>
                        <a:rPr lang="en-US" sz="1800" dirty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>
                          <a:cs typeface="Kalimati" panose="00000400000000000000" pitchFamily="2"/>
                        </a:rPr>
                        <a:t> हजारमा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बार्षिक बजेटको तुलनामा </a:t>
                      </a:r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प्रगति 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(</a:t>
                      </a:r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प्रतिशत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)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134408710"/>
                  </a:ext>
                </a:extLst>
              </a:tr>
              <a:tr h="718961"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चालु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पुँजिगत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जम्मा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चालु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पुँजिगत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जम्मा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चालु</a:t>
                      </a:r>
                      <a:r>
                        <a:rPr lang="ne-NP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गत वितिय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पुजिगत</a:t>
                      </a:r>
                      <a:r>
                        <a:rPr lang="ne-NP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 </a:t>
                      </a:r>
                      <a:r>
                        <a:rPr lang="ne-N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वित्तिय </a:t>
                      </a:r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प्रगति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जम्मा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4167907"/>
                  </a:ext>
                </a:extLst>
              </a:tr>
              <a:tr h="1005810">
                <a:tc>
                  <a:txBody>
                    <a:bodyPr/>
                    <a:lstStyle/>
                    <a:p>
                      <a:pPr algn="ctr"/>
                      <a:r>
                        <a:rPr lang="ne-NP" sz="1800" dirty="0" smtClean="0">
                          <a:cs typeface="Kalimati" panose="00000400000000000000" pitchFamily="2"/>
                        </a:rPr>
                        <a:t>५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1800" b="0" i="0" u="none" strike="noStrike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पशुपन्छी व्यवसाय प्रवर्द्धन, पशु स्वास्थ्य सेवा तथा प्रसार कार्यक्रम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1600" b="0" i="0" u="none" strike="noStrike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१४१३६</a:t>
                      </a:r>
                    </a:p>
                    <a:p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१४१३६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७०८४</a:t>
                      </a:r>
                      <a:r>
                        <a:rPr lang="en-US" sz="1600" b="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600" b="0" dirty="0" smtClean="0">
                          <a:cs typeface="Kalimati" panose="00000400000000000000" pitchFamily="2"/>
                        </a:rPr>
                        <a:t>७३३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७०८४</a:t>
                      </a:r>
                      <a:r>
                        <a:rPr lang="en-US" sz="1600" b="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600" b="0" dirty="0" smtClean="0">
                          <a:cs typeface="Kalimati" panose="00000400000000000000" pitchFamily="2"/>
                        </a:rPr>
                        <a:t>७३३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५०</a:t>
                      </a:r>
                      <a:r>
                        <a:rPr lang="en-US" sz="180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 smtClean="0">
                          <a:cs typeface="Kalimati" panose="00000400000000000000" pitchFamily="2"/>
                        </a:rPr>
                        <a:t>११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५०</a:t>
                      </a:r>
                      <a:r>
                        <a:rPr lang="en-US" sz="180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 smtClean="0">
                          <a:cs typeface="Kalimati" panose="00000400000000000000" pitchFamily="2"/>
                        </a:rPr>
                        <a:t>११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313660138"/>
                  </a:ext>
                </a:extLst>
              </a:tr>
              <a:tr h="870242">
                <a:tc>
                  <a:txBody>
                    <a:bodyPr/>
                    <a:lstStyle/>
                    <a:p>
                      <a:pPr algn="ctr"/>
                      <a:r>
                        <a:rPr lang="ne-NP" sz="1800" dirty="0" smtClean="0">
                          <a:cs typeface="Kalimati" panose="00000400000000000000" pitchFamily="2"/>
                        </a:rPr>
                        <a:t>६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e-NP" sz="1800" b="0" i="0" u="none" strike="noStrike" dirty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दुग्ध प्रवर्द्धन तथा पशुपन्छी आहारा विकास कार्यक्रम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e-NP" sz="1800" b="0" i="0" u="none" strike="noStrike" dirty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१५००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१५००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१५०</a:t>
                      </a:r>
                      <a:r>
                        <a:rPr lang="en-US" sz="1600" b="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600" b="0" dirty="0" smtClean="0">
                          <a:cs typeface="Kalimati" panose="00000400000000000000" pitchFamily="2"/>
                        </a:rPr>
                        <a:t>७२०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१५०</a:t>
                      </a:r>
                      <a:r>
                        <a:rPr lang="en-US" sz="1600" b="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600" b="0" dirty="0" smtClean="0">
                          <a:cs typeface="Kalimati" panose="00000400000000000000" pitchFamily="2"/>
                        </a:rPr>
                        <a:t>७२०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१०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१०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59139852"/>
                  </a:ext>
                </a:extLst>
              </a:tr>
              <a:tr h="438866">
                <a:tc>
                  <a:txBody>
                    <a:bodyPr/>
                    <a:lstStyle/>
                    <a:p>
                      <a:pPr algn="ctr"/>
                      <a:r>
                        <a:rPr lang="ne-NP" sz="1800" dirty="0" smtClean="0">
                          <a:cs typeface="Kalimati" panose="00000400000000000000" pitchFamily="2"/>
                        </a:rPr>
                        <a:t>७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e-NP" sz="1800" b="0" i="0" u="none" strike="noStrike" dirty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मत्स्य व्यवसाय प्रबर्द्धन कार्यक्रम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e-NP" sz="1800" b="0" i="0" u="none" strike="noStrike" dirty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५००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५००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</a:tr>
              <a:tr h="654554">
                <a:tc>
                  <a:txBody>
                    <a:bodyPr/>
                    <a:lstStyle/>
                    <a:p>
                      <a:pPr algn="ctr"/>
                      <a:r>
                        <a:rPr lang="ne-NP" sz="1800" dirty="0" smtClean="0">
                          <a:cs typeface="Kalimati" panose="00000400000000000000" pitchFamily="2"/>
                        </a:rPr>
                        <a:t>८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e-NP" sz="1800" b="0" i="0" u="none" strike="noStrike" dirty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पशु सेवा विभाग(संघ शसर्त अनुदान)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e-NP" sz="1800" b="0" i="0" u="none" strike="noStrike" dirty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३००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३००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२९९</a:t>
                      </a:r>
                      <a:r>
                        <a:rPr lang="en-US" sz="1600" b="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600" b="0" dirty="0" smtClean="0">
                          <a:cs typeface="Kalimati" panose="00000400000000000000" pitchFamily="2"/>
                        </a:rPr>
                        <a:t>६३०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२९९</a:t>
                      </a:r>
                      <a:r>
                        <a:rPr lang="en-US" sz="1600" b="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600" b="0" dirty="0" smtClean="0">
                          <a:cs typeface="Kalimati" panose="00000400000000000000" pitchFamily="2"/>
                        </a:rPr>
                        <a:t>६३०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९९</a:t>
                      </a:r>
                      <a:r>
                        <a:rPr lang="en-US" sz="180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 smtClean="0">
                          <a:cs typeface="Kalimati" panose="00000400000000000000" pitchFamily="2"/>
                        </a:rPr>
                        <a:t>८७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९९</a:t>
                      </a:r>
                      <a:r>
                        <a:rPr lang="en-US" sz="1800" dirty="0" smtClean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 smtClean="0">
                          <a:cs typeface="Kalimati" panose="00000400000000000000" pitchFamily="2"/>
                        </a:rPr>
                        <a:t>८७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D35E6E4-A9D9-836E-4F80-4505AF8925D9}"/>
              </a:ext>
            </a:extLst>
          </p:cNvPr>
          <p:cNvSpPr/>
          <p:nvPr/>
        </p:nvSpPr>
        <p:spPr>
          <a:xfrm>
            <a:off x="-1" y="1046295"/>
            <a:ext cx="12181610" cy="536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e-NP" sz="3000" dirty="0" smtClean="0">
                <a:latin typeface="Kokila" panose="020B0604020202020204" pitchFamily="34" charset="0"/>
                <a:cs typeface="Kokila" panose="020B0604020202020204" pitchFamily="34" charset="0"/>
              </a:rPr>
              <a:t>                                                  आयोजना अनुसार बजेट </a:t>
            </a:r>
            <a:r>
              <a:rPr lang="ne-NP" sz="3000" dirty="0">
                <a:latin typeface="Kokila" panose="020B0604020202020204" pitchFamily="34" charset="0"/>
                <a:cs typeface="Kokila" panose="020B0604020202020204" pitchFamily="34" charset="0"/>
              </a:rPr>
              <a:t>तथा खर्च विवरण</a:t>
            </a:r>
            <a:r>
              <a:rPr lang="en-US" sz="3000" dirty="0">
                <a:latin typeface="Kokila" panose="020B0604020202020204" pitchFamily="34" charset="0"/>
                <a:cs typeface="Kokila" panose="020B0604020202020204" pitchFamily="34" charset="0"/>
              </a:rPr>
              <a:t>: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CC4928BF-966B-511E-041F-CAA7ED4FA5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91566487"/>
              </p:ext>
            </p:extLst>
          </p:nvPr>
        </p:nvGraphicFramePr>
        <p:xfrm>
          <a:off x="133565" y="1730356"/>
          <a:ext cx="11948845" cy="3529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7580">
                  <a:extLst>
                    <a:ext uri="{9D8B030D-6E8A-4147-A177-3AD203B41FA5}">
                      <a16:colId xmlns:a16="http://schemas.microsoft.com/office/drawing/2014/main" xmlns="" val="3239747740"/>
                    </a:ext>
                  </a:extLst>
                </a:gridCol>
                <a:gridCol w="2144935">
                  <a:extLst>
                    <a:ext uri="{9D8B030D-6E8A-4147-A177-3AD203B41FA5}">
                      <a16:colId xmlns:a16="http://schemas.microsoft.com/office/drawing/2014/main" xmlns="" val="1389340256"/>
                    </a:ext>
                  </a:extLst>
                </a:gridCol>
                <a:gridCol w="1012874">
                  <a:extLst>
                    <a:ext uri="{9D8B030D-6E8A-4147-A177-3AD203B41FA5}">
                      <a16:colId xmlns:a16="http://schemas.microsoft.com/office/drawing/2014/main" xmlns="" val="3345799014"/>
                    </a:ext>
                  </a:extLst>
                </a:gridCol>
                <a:gridCol w="1195754">
                  <a:extLst>
                    <a:ext uri="{9D8B030D-6E8A-4147-A177-3AD203B41FA5}">
                      <a16:colId xmlns:a16="http://schemas.microsoft.com/office/drawing/2014/main" xmlns="" val="2204770212"/>
                    </a:ext>
                  </a:extLst>
                </a:gridCol>
                <a:gridCol w="1209821">
                  <a:extLst>
                    <a:ext uri="{9D8B030D-6E8A-4147-A177-3AD203B41FA5}">
                      <a16:colId xmlns:a16="http://schemas.microsoft.com/office/drawing/2014/main" xmlns="" val="2727941965"/>
                    </a:ext>
                  </a:extLst>
                </a:gridCol>
                <a:gridCol w="1055077">
                  <a:extLst>
                    <a:ext uri="{9D8B030D-6E8A-4147-A177-3AD203B41FA5}">
                      <a16:colId xmlns:a16="http://schemas.microsoft.com/office/drawing/2014/main" xmlns="" val="1367790238"/>
                    </a:ext>
                  </a:extLst>
                </a:gridCol>
                <a:gridCol w="970671">
                  <a:extLst>
                    <a:ext uri="{9D8B030D-6E8A-4147-A177-3AD203B41FA5}">
                      <a16:colId xmlns:a16="http://schemas.microsoft.com/office/drawing/2014/main" xmlns="" val="1836652444"/>
                    </a:ext>
                  </a:extLst>
                </a:gridCol>
                <a:gridCol w="1026941">
                  <a:extLst>
                    <a:ext uri="{9D8B030D-6E8A-4147-A177-3AD203B41FA5}">
                      <a16:colId xmlns:a16="http://schemas.microsoft.com/office/drawing/2014/main" xmlns="" val="4281862440"/>
                    </a:ext>
                  </a:extLst>
                </a:gridCol>
                <a:gridCol w="928468">
                  <a:extLst>
                    <a:ext uri="{9D8B030D-6E8A-4147-A177-3AD203B41FA5}">
                      <a16:colId xmlns:a16="http://schemas.microsoft.com/office/drawing/2014/main" xmlns="" val="4064643335"/>
                    </a:ext>
                  </a:extLst>
                </a:gridCol>
                <a:gridCol w="815926">
                  <a:extLst>
                    <a:ext uri="{9D8B030D-6E8A-4147-A177-3AD203B41FA5}">
                      <a16:colId xmlns:a16="http://schemas.microsoft.com/office/drawing/2014/main" xmlns="" val="2123455924"/>
                    </a:ext>
                  </a:extLst>
                </a:gridCol>
                <a:gridCol w="940798"/>
              </a:tblGrid>
              <a:tr h="503273">
                <a:tc rowSpan="2"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सि</a:t>
                      </a:r>
                      <a:r>
                        <a:rPr lang="en-US" sz="1800" dirty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>
                          <a:cs typeface="Kalimati" panose="00000400000000000000" pitchFamily="2"/>
                        </a:rPr>
                        <a:t>नं</a:t>
                      </a:r>
                      <a:r>
                        <a:rPr lang="en-US" sz="1800" dirty="0">
                          <a:cs typeface="Kalimati" panose="00000400000000000000" pitchFamily="2"/>
                        </a:rPr>
                        <a:t>.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आयोजना</a:t>
                      </a:r>
                      <a:r>
                        <a:rPr lang="en-US" sz="1800" dirty="0">
                          <a:cs typeface="Kalimati" panose="00000400000000000000" pitchFamily="2"/>
                        </a:rPr>
                        <a:t>/</a:t>
                      </a:r>
                      <a:r>
                        <a:rPr lang="ne-NP" sz="1800" dirty="0">
                          <a:cs typeface="Kalimati" panose="00000400000000000000" pitchFamily="2"/>
                        </a:rPr>
                        <a:t>कार्यक्रम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बार्षिक विनियोजित बजेट रु</a:t>
                      </a:r>
                      <a:r>
                        <a:rPr lang="en-US" sz="1800" dirty="0">
                          <a:cs typeface="Kalimati" panose="00000400000000000000" pitchFamily="2"/>
                        </a:rPr>
                        <a:t>. </a:t>
                      </a:r>
                      <a:r>
                        <a:rPr lang="ne-NP" sz="1800" dirty="0">
                          <a:cs typeface="Kalimati" panose="00000400000000000000" pitchFamily="2"/>
                        </a:rPr>
                        <a:t>हजारमा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1800" dirty="0">
                          <a:cs typeface="Kalimati" panose="00000400000000000000" pitchFamily="2"/>
                        </a:rPr>
                        <a:t>हाल सम्मको खर्च रु</a:t>
                      </a:r>
                      <a:r>
                        <a:rPr lang="en-US" sz="1800" dirty="0"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>
                          <a:cs typeface="Kalimati" panose="00000400000000000000" pitchFamily="2"/>
                        </a:rPr>
                        <a:t> हजारमा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ne-NP" sz="1800" dirty="0">
                          <a:cs typeface="Kalimati" panose="00000400000000000000" pitchFamily="2"/>
                        </a:rPr>
                        <a:t>बार्षिक बजेटको तुलनामा </a:t>
                      </a:r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प्रगति 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(</a:t>
                      </a:r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प्रतिशत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)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134408710"/>
                  </a:ext>
                </a:extLst>
              </a:tr>
              <a:tr h="718961"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4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चालु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पुँजिगत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जम्मा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चालु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पुँजिगत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जम्मा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चालु</a:t>
                      </a:r>
                      <a:r>
                        <a:rPr lang="ne-NP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गत वितिय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पुजिगत</a:t>
                      </a:r>
                      <a:r>
                        <a:rPr lang="ne-NP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 </a:t>
                      </a:r>
                      <a:r>
                        <a:rPr lang="ne-N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वित्तिय </a:t>
                      </a:r>
                      <a:r>
                        <a:rPr lang="ne-N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प्रगति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e-N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Kalimati" panose="00000400000000000000" pitchFamily="2"/>
                        </a:rPr>
                        <a:t>जम्मा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Kalimati" panose="00000400000000000000" pitchFamily="2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4167907"/>
                  </a:ext>
                </a:extLst>
              </a:tr>
              <a:tr h="1104284">
                <a:tc>
                  <a:txBody>
                    <a:bodyPr/>
                    <a:lstStyle/>
                    <a:p>
                      <a:pPr algn="ctr"/>
                      <a:r>
                        <a:rPr lang="ne-NP" sz="1800" dirty="0" smtClean="0">
                          <a:cs typeface="Kalimati" panose="00000400000000000000" pitchFamily="2"/>
                        </a:rPr>
                        <a:t>९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1800" b="0" i="0" u="none" strike="noStrike" dirty="0" smtClean="0">
                          <a:solidFill>
                            <a:srgbClr val="000000"/>
                          </a:solidFill>
                          <a:latin typeface="Kalimati"/>
                          <a:cs typeface="Kalimati" pitchFamily="2"/>
                        </a:rPr>
                        <a:t>कृषि यान्त्रिकरण कार्यक्रम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e-NP" sz="1800" b="0" i="0" u="none" strike="noStrike" dirty="0" smtClean="0">
                        <a:solidFill>
                          <a:srgbClr val="000000"/>
                        </a:solidFill>
                        <a:latin typeface="Kalimati"/>
                        <a:cs typeface="Kalimati" pitchFamily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५००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५००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600" b="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e-NP" sz="1800" dirty="0" smtClean="0">
                          <a:cs typeface="Kalimati" panose="00000400000000000000" pitchFamily="2"/>
                        </a:rPr>
                        <a:t>०</a:t>
                      </a:r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313660138"/>
                  </a:ext>
                </a:extLst>
              </a:tr>
              <a:tr h="870242"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ne-NP" sz="1800" b="0" i="0" u="none" strike="noStrike" dirty="0">
                        <a:solidFill>
                          <a:srgbClr val="000000"/>
                        </a:solidFill>
                        <a:latin typeface="Kalimati"/>
                        <a:cs typeface="Kalimati" pitchFamily="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b="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cs typeface="Kalimati" panose="00000400000000000000" pitchFamily="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591398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00612"/>
            <a:ext cx="12192000" cy="5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7151077" y="881580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6000" dirty="0" err="1" smtClean="0">
                <a:latin typeface="PCS NEPALI" pitchFamily="82" charset="0"/>
                <a:cs typeface="Kalimati" pitchFamily="2"/>
              </a:rPr>
              <a:t>wGojfb</a:t>
            </a:r>
            <a:r>
              <a:rPr lang="en-US" sz="6000" dirty="0" smtClean="0">
                <a:latin typeface="PCS NEPALI" pitchFamily="82" charset="0"/>
                <a:cs typeface="Kalimati" pitchFamily="2"/>
              </a:rPr>
              <a:t/>
            </a:r>
            <a:br>
              <a:rPr lang="en-US" sz="6000" dirty="0" smtClean="0">
                <a:latin typeface="PCS NEPALI" pitchFamily="82" charset="0"/>
                <a:cs typeface="Kalimati" pitchFamily="2"/>
              </a:rPr>
            </a:br>
            <a:r>
              <a:rPr lang="ne-NP" sz="6000" dirty="0" smtClean="0">
                <a:latin typeface="PCS NEPALI" pitchFamily="82" charset="0"/>
                <a:cs typeface="Kalimati" pitchFamily="2"/>
              </a:rPr>
              <a:t>जय पशु धन</a:t>
            </a:r>
            <a:r>
              <a:rPr lang="en-US" sz="6000" dirty="0" smtClean="0">
                <a:latin typeface="PCS NEPALI" pitchFamily="82" charset="0"/>
                <a:cs typeface="Kalimati" pitchFamily="2"/>
              </a:rPr>
              <a:t> </a:t>
            </a:r>
            <a:endParaRPr lang="en-US" sz="6000" dirty="0">
              <a:cs typeface="Kalimati" pitchFamily="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1488</TotalTime>
  <Words>573</Words>
  <Application>Microsoft Office PowerPoint</Application>
  <PresentationFormat>Custom</PresentationFormat>
  <Paragraphs>214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Krishna Lamsal</dc:creator>
  <cp:lastModifiedBy>jwala</cp:lastModifiedBy>
  <cp:revision>182</cp:revision>
  <dcterms:created xsi:type="dcterms:W3CDTF">2025-12-17T11:32:04Z</dcterms:created>
  <dcterms:modified xsi:type="dcterms:W3CDTF">2026-06-23T03:39:08Z</dcterms:modified>
</cp:coreProperties>
</file>